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8" r:id="rId2"/>
    <p:sldId id="318" r:id="rId3"/>
    <p:sldId id="321" r:id="rId4"/>
    <p:sldId id="322" r:id="rId5"/>
    <p:sldId id="339" r:id="rId6"/>
    <p:sldId id="340" r:id="rId7"/>
    <p:sldId id="341" r:id="rId8"/>
    <p:sldId id="324" r:id="rId9"/>
    <p:sldId id="338" r:id="rId10"/>
    <p:sldId id="343" r:id="rId11"/>
    <p:sldId id="331" r:id="rId12"/>
    <p:sldId id="342" r:id="rId13"/>
  </p:sldIdLst>
  <p:sldSz cx="12192000" cy="6858000"/>
  <p:notesSz cx="6858000" cy="9144000"/>
  <p:defaultTextStyle>
    <a:defPPr>
      <a:defRPr lang="ru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E69"/>
    <a:srgbClr val="48DFF0"/>
    <a:srgbClr val="34D1EA"/>
    <a:srgbClr val="D9D9D9"/>
    <a:srgbClr val="222222"/>
    <a:srgbClr val="16575D"/>
    <a:srgbClr val="02989E"/>
    <a:srgbClr val="00C4BB"/>
    <a:srgbClr val="DCDC14"/>
    <a:srgbClr val="165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B17B8-436E-434D-AF9F-49810E8AB92D}" v="352" dt="2024-03-18T16:40:41.643"/>
    <p1510:client id="{30D60798-BD10-4D1C-A9F4-BE0944208EAB}" v="1" dt="2024-03-18T15:47:21.148"/>
    <p1510:client id="{86283DC8-C3FD-4190-BAD5-3D87C901A3C1}" v="378" dt="2024-03-18T15:42:42.146"/>
    <p1510:client id="{A786C811-67D6-4009-89E5-E7145BE37AB9}" v="258" dt="2024-03-18T16:27:32.868"/>
    <p1510:client id="{B8154E35-2486-4A4F-B3BE-FBF29143C0E5}" v="76" dt="2024-03-18T16:23:10.073"/>
    <p1510:client id="{C60EE0E8-5F2C-46E5-B6A4-7785198530F0}" v="48" dt="2024-03-18T16:42:44.785"/>
    <p1510:client id="{F0009D3E-7137-4C16-B943-86CBC73B5800}" v="479" dt="2024-03-18T16:25:04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E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E25-90D2-0A4D-BA9B-4823A06E21C2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E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E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F780-D663-2342-94B6-E56DA56630F6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35730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16821-22DF-CC44-FBA4-486497A37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004B4E-2F47-6416-1A9D-3F42B2BB9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49605B-325E-298E-A7F3-8F8A9167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AD7DE2-013D-2D4B-B7AF-B95142FD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22A0C-DBED-F95E-DAEB-68A606B8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414444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3498F-E5A2-59AF-1A49-B8AB4FC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1296D0-4843-F292-7D98-F13C8A92B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2C0DB0-82D3-FC8F-B117-FE69295B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C7951E-21CA-AF35-93CF-63CE94D3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5B806A-3D30-C8E4-F065-9F152F72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7056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3ABD4-B247-893E-A1DA-A71FB3256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E8A47A-AA40-7F54-127F-0472EC40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F51C6C-866A-9EEB-1812-306E0BDE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F9CF4B-7FD7-6B6D-1361-6ED69F40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04466D-EB28-3F38-2685-351A6462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227509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1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34300-0E3F-C2D0-5A15-B9A675EA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0D6405-A558-D45D-232D-E68392CED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B74D59-CAAF-80DF-F57F-EB0F448F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411524-3D91-C893-1B83-9BC854C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B04444-4E53-7655-FABB-F0393884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307926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1D97A4-4EEA-88E2-F334-F77B0E16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17C9E6-B32F-29D9-A6D9-840F9608D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B82174-B7BE-4713-419B-D2D0B88A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0EA6FD-CA52-FFD7-5234-0C616EBC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98DB75-8272-8CAF-DAAF-B3AD9690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20550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44ECC-7DFD-CD8E-8E17-1BCFB695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5B393-EF31-0D00-6DF2-A44AC020B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2A55FD-B251-06E7-06AF-FE81D0BE7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205AFD-B7D6-BFF0-9216-8FCC21DB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E125DB-8962-9596-963A-941B9E74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A285D1-C353-D1C2-3E12-47D22BE7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329921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C1C837-0C47-C0EB-0A98-72CBF679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45E95F-9C87-1250-1D73-C6A8CE761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0C63BE-9C78-CFBE-DD5E-9EDF92E0F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3A0DC80-E295-CDBC-C403-650038C67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900A613-42DC-C486-2637-CF245B7B4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3F6D12-35C5-098C-53B1-2BFCA63D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758F9A-A867-794B-7C09-7D838715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A0D9A30-737E-7FAB-9627-027F1146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44008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2FA99-0A17-7838-02B9-CAE895F7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76E89C-8010-5C88-797D-07455F7C7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735EA3-0994-D7E0-F503-718CC77E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2F55A0-5AF2-7F69-E655-21C577B3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205669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D436429-5249-7DE7-4DF2-06296363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683F2C-C4B3-B775-6042-4BBB8523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C9AA2D-3CB0-3AD0-4C98-61A5231F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73936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C58E6-BB74-DC6E-9BCD-98295E41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B26807-B3C6-4A42-CF2E-1E635D40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F73E56-D146-01CA-041F-1D338C5A3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DDD880-4942-73CB-AA83-C524326F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18FA6D-E78D-87D8-47C4-A19FFBC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CE705B-D8E7-A512-8CFC-CEC3BB5B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9120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5F11F-E118-3312-337C-E4C798EE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408049-33DD-49FE-D53E-583121D87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AC7023-25C1-3160-6C65-3E17AE47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E07426-25B9-72D6-2690-DDEB8ACF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9D95F8-6EBC-4633-9E94-B3D52007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EC2B5A-0F64-F189-7190-FA9061C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68272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6CC6D-E07E-74B9-EF2F-8C2E6060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022CDA-C174-CC63-0EEF-307C3F3D9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239B83-23AE-B3E6-21FC-73D8F0FF6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9DBF9A-8C3A-D840-BC15-017EA768CAFC}" type="datetimeFigureOut">
              <a:rPr lang="ru-BE" smtClean="0"/>
              <a:t>04/07/2024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20F712-36D3-8DF4-1C3B-0EB75F94F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6A90D8-C578-2E27-848F-374D1659A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59476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снимок экрана, Наушники, Человеческое лицо, защитные очки&#10;&#10;Автоматически созданное описание">
            <a:extLst>
              <a:ext uri="{FF2B5EF4-FFF2-40B4-BE49-F238E27FC236}">
                <a16:creationId xmlns:a16="http://schemas.microsoft.com/office/drawing/2014/main" id="{F3CDA5EC-4955-036C-0A8A-5FC08F00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80" y="688378"/>
            <a:ext cx="11416841" cy="581462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29" y="562977"/>
            <a:ext cx="2145664" cy="3039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618" y="2158398"/>
            <a:ext cx="5112813" cy="646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11113"/>
            <a:r>
              <a:rPr lang="ru-RU" sz="2683" b="1">
                <a:solidFill>
                  <a:srgbClr val="FFFFFF">
                    <a:alpha val="100000"/>
                  </a:srgbClr>
                </a:solidFill>
                <a:latin typeface="Montserrat-Regular"/>
                <a:ea typeface="Montserrat-Bold" pitchFamily="34" charset="-122"/>
                <a:cs typeface="Montserrat-Bold" pitchFamily="34" charset="-120"/>
              </a:rPr>
              <a:t>Хакатон</a:t>
            </a:r>
            <a:endParaRPr lang="en-US" sz="2707" b="1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1"/>
          <p:cNvSpPr/>
          <p:nvPr/>
        </p:nvSpPr>
        <p:spPr>
          <a:xfrm>
            <a:off x="767329" y="2696766"/>
            <a:ext cx="7534936" cy="1551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11113">
              <a:lnSpc>
                <a:spcPts val="5348"/>
              </a:lnSpc>
            </a:pPr>
            <a:r>
              <a:rPr lang="ru-RU" sz="4472" b="1" kern="0" spc="134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Цифровые миры</a:t>
            </a:r>
            <a:r>
              <a:rPr lang="en-US" sz="4472" b="1" kern="0" spc="134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:</a:t>
            </a:r>
            <a:r>
              <a:rPr lang="ru-RU" sz="4472" b="1" kern="0" spc="134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 </a:t>
            </a:r>
            <a:br>
              <a:rPr lang="en-US" sz="4472" b="1" kern="0" spc="134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</a:br>
            <a:r>
              <a:rPr lang="en-US" sz="4472" b="1" kern="0" spc="134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VR </a:t>
            </a:r>
            <a:r>
              <a:rPr lang="ru-RU" sz="4472" b="1" kern="0" spc="134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созидатели</a:t>
            </a:r>
            <a:r>
              <a:rPr lang="en-US" sz="4472" b="1" kern="0" spc="134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 </a:t>
            </a:r>
            <a:r>
              <a:rPr lang="en-US" sz="4472" b="1" kern="0" spc="134">
                <a:solidFill>
                  <a:srgbClr val="00B1B1"/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2024</a:t>
            </a:r>
            <a:endParaRPr lang="en-US" sz="4457" b="1">
              <a:solidFill>
                <a:srgbClr val="00B1B1"/>
              </a:solidFill>
              <a:latin typeface="Montserrat "/>
              <a:ea typeface="Montserrat-Bold"/>
              <a:cs typeface="Okta Neue Thin" panose="000002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7" name="TextBox 63">
            <a:extLst>
              <a:ext uri="{FF2B5EF4-FFF2-40B4-BE49-F238E27FC236}">
                <a16:creationId xmlns:a16="http://schemas.microsoft.com/office/drawing/2014/main" id="{BB172C44-5791-3CBA-59B3-113892590149}"/>
              </a:ext>
            </a:extLst>
          </p:cNvPr>
          <p:cNvSpPr txBox="1">
            <a:spLocks/>
          </p:cNvSpPr>
          <p:nvPr/>
        </p:nvSpPr>
        <p:spPr>
          <a:xfrm>
            <a:off x="848078" y="1529132"/>
            <a:ext cx="10019139" cy="10713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en" sz="3500" dirty="0">
                <a:latin typeface="Helvetica"/>
                <a:cs typeface="Helvetica"/>
              </a:rPr>
              <a:t>Оформление и сценарий </a:t>
            </a:r>
            <a:br>
              <a:rPr lang="en" sz="3500" dirty="0">
                <a:latin typeface="Helvetica"/>
                <a:cs typeface="Helvetica"/>
              </a:rPr>
            </a:br>
            <a:r>
              <a:rPr lang="en" sz="3500" dirty="0">
                <a:latin typeface="Helvetica"/>
                <a:cs typeface="Helvetica"/>
              </a:rPr>
              <a:t>сцен</a:t>
            </a:r>
          </a:p>
        </p:txBody>
      </p:sp>
      <p:sp>
        <p:nvSpPr>
          <p:cNvPr id="8" name="TextBox 44">
            <a:extLst>
              <a:ext uri="{FF2B5EF4-FFF2-40B4-BE49-F238E27FC236}">
                <a16:creationId xmlns:a16="http://schemas.microsoft.com/office/drawing/2014/main" id="{3E5952F5-C006-42EE-710C-F4E084121700}"/>
              </a:ext>
            </a:extLst>
          </p:cNvPr>
          <p:cNvSpPr txBox="1">
            <a:spLocks/>
          </p:cNvSpPr>
          <p:nvPr/>
        </p:nvSpPr>
        <p:spPr>
          <a:xfrm>
            <a:off x="852890" y="2775174"/>
            <a:ext cx="4536710" cy="37068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5256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latin typeface="Helvetica"/>
                <a:cs typeface="Helvetica"/>
              </a:rPr>
              <a:t>Визуальное оформление сцен:</a:t>
            </a:r>
            <a:endParaRPr lang="en-US" sz="1400" b="1" dirty="0">
              <a:latin typeface="Helvetica"/>
              <a:cs typeface="Helvetica"/>
            </a:endParaRPr>
          </a:p>
          <a:p>
            <a:pPr marL="0" indent="0" defTabSz="905256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Сцены должны быть красочными и реалистичными.</a:t>
            </a:r>
          </a:p>
          <a:p>
            <a:pPr marL="0" indent="0" defTabSz="905256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latin typeface="Helvetica"/>
                <a:cs typeface="Helvetica"/>
              </a:rPr>
              <a:t>Сценарии взаимодействия:</a:t>
            </a:r>
          </a:p>
          <a:p>
            <a:pPr marL="0" indent="0" defTabSz="905256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Пользователи смогут узнать о дикой природе из информационных панелей.</a:t>
            </a:r>
          </a:p>
        </p:txBody>
      </p:sp>
      <p:sp>
        <p:nvSpPr>
          <p:cNvPr id="9" name="TextBox 44">
            <a:extLst>
              <a:ext uri="{FF2B5EF4-FFF2-40B4-BE49-F238E27FC236}">
                <a16:creationId xmlns:a16="http://schemas.microsoft.com/office/drawing/2014/main" id="{52A689A5-D251-48A4-8F6B-EF0A4C78DF2D}"/>
              </a:ext>
            </a:extLst>
          </p:cNvPr>
          <p:cNvSpPr txBox="1">
            <a:spLocks/>
          </p:cNvSpPr>
          <p:nvPr/>
        </p:nvSpPr>
        <p:spPr>
          <a:xfrm>
            <a:off x="5857647" y="2775173"/>
            <a:ext cx="4536710" cy="37068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5256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latin typeface="Helvetica"/>
                <a:cs typeface="Helvetica"/>
              </a:rPr>
              <a:t>Распределение задач и ролей в команде:</a:t>
            </a:r>
          </a:p>
          <a:p>
            <a:pPr marL="0" indent="0" defTabSz="905256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Артём </a:t>
            </a:r>
            <a:r>
              <a:rPr lang="ru-RU" sz="1400" dirty="0" err="1">
                <a:latin typeface="Helvetica"/>
                <a:cs typeface="Helvetica"/>
              </a:rPr>
              <a:t>Кречун</a:t>
            </a:r>
            <a:r>
              <a:rPr lang="ru-RU" sz="1400" dirty="0">
                <a:latin typeface="Helvetica"/>
                <a:cs typeface="Helvetica"/>
              </a:rPr>
              <a:t> — </a:t>
            </a:r>
            <a:r>
              <a:rPr lang="en-US" sz="1400" dirty="0">
                <a:latin typeface="Helvetica"/>
                <a:cs typeface="Helvetica"/>
              </a:rPr>
              <a:t>3D-</a:t>
            </a:r>
            <a:r>
              <a:rPr lang="ru-RU" sz="1400" dirty="0" err="1">
                <a:latin typeface="Helvetica"/>
                <a:cs typeface="Helvetica"/>
              </a:rPr>
              <a:t>моделлер</a:t>
            </a:r>
            <a:endParaRPr lang="ru-RU" sz="1400" dirty="0">
              <a:latin typeface="Helvetica"/>
              <a:cs typeface="Helvetica"/>
            </a:endParaRPr>
          </a:p>
          <a:p>
            <a:pPr marL="0" indent="0" defTabSz="905256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Максим Рожков — </a:t>
            </a:r>
            <a:r>
              <a:rPr lang="en-US" sz="1400" dirty="0">
                <a:latin typeface="Helvetica"/>
                <a:cs typeface="Helvetica"/>
              </a:rPr>
              <a:t>3D-</a:t>
            </a:r>
            <a:r>
              <a:rPr lang="ru-RU" sz="1400" dirty="0" err="1">
                <a:latin typeface="Helvetica"/>
                <a:cs typeface="Helvetica"/>
              </a:rPr>
              <a:t>моделлер</a:t>
            </a:r>
            <a:endParaRPr lang="ru-RU" sz="1400" dirty="0">
              <a:latin typeface="Helvetica"/>
              <a:cs typeface="Helvetica"/>
            </a:endParaRPr>
          </a:p>
          <a:p>
            <a:pPr marL="0" indent="0" defTabSz="905256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Константин Дашевский — разработчик </a:t>
            </a:r>
            <a:r>
              <a:rPr lang="en-US" sz="1400" dirty="0">
                <a:latin typeface="Helvetica"/>
                <a:cs typeface="Helvetica"/>
              </a:rPr>
              <a:t>VR</a:t>
            </a:r>
            <a:r>
              <a:rPr lang="ru-RU" sz="1400" dirty="0">
                <a:latin typeface="Helvetica"/>
                <a:cs typeface="Helvetica"/>
              </a:rPr>
              <a:t>,</a:t>
            </a:r>
            <a:r>
              <a:rPr lang="en-US" sz="1400" dirty="0">
                <a:latin typeface="Helvetica"/>
                <a:cs typeface="Helvetica"/>
              </a:rPr>
              <a:t>3D-</a:t>
            </a:r>
            <a:r>
              <a:rPr lang="ru-RU" sz="1400" dirty="0" err="1">
                <a:latin typeface="Helvetica"/>
                <a:cs typeface="Helvetica"/>
              </a:rPr>
              <a:t>моделлер</a:t>
            </a:r>
            <a:endParaRPr lang="ru-RU" sz="1400" dirty="0">
              <a:latin typeface="Helvetica"/>
              <a:cs typeface="Helvetica"/>
            </a:endParaRPr>
          </a:p>
          <a:p>
            <a:pPr marL="0" indent="0" defTabSz="905256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Михаил </a:t>
            </a:r>
            <a:r>
              <a:rPr lang="ru-RU" sz="1400" dirty="0" err="1">
                <a:latin typeface="Helvetica"/>
                <a:cs typeface="Helvetica"/>
              </a:rPr>
              <a:t>Целуев</a:t>
            </a:r>
            <a:r>
              <a:rPr lang="ru-RU" sz="1400" dirty="0">
                <a:latin typeface="Helvetica"/>
                <a:cs typeface="Helvetica"/>
              </a:rPr>
              <a:t> — </a:t>
            </a:r>
            <a:r>
              <a:rPr lang="en-US" sz="1400" dirty="0">
                <a:latin typeface="Helvetica"/>
                <a:cs typeface="Helvetica"/>
              </a:rPr>
              <a:t>3D-</a:t>
            </a:r>
            <a:r>
              <a:rPr lang="ru-RU" sz="1400" dirty="0" err="1">
                <a:latin typeface="Helvetica"/>
                <a:cs typeface="Helvetica"/>
              </a:rPr>
              <a:t>моделлер</a:t>
            </a:r>
            <a:endParaRPr lang="ru-RU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6593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6400F343-B3F3-4E9B-8861-2004F8FF734E}"/>
              </a:ext>
            </a:extLst>
          </p:cNvPr>
          <p:cNvSpPr/>
          <p:nvPr/>
        </p:nvSpPr>
        <p:spPr>
          <a:xfrm>
            <a:off x="6456937" y="1668703"/>
            <a:ext cx="1674161" cy="16741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6EA6E-BF98-A983-A111-CD9F4391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19490B7-D6A3-846C-1257-CDBDCCBC9B6F}"/>
              </a:ext>
            </a:extLst>
          </p:cNvPr>
          <p:cNvSpPr/>
          <p:nvPr/>
        </p:nvSpPr>
        <p:spPr>
          <a:xfrm>
            <a:off x="3304812" y="1880944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Артем </a:t>
            </a:r>
            <a:r>
              <a:rPr lang="ru-RU" sz="2000" b="1" dirty="0" err="1">
                <a:solidFill>
                  <a:srgbClr val="222222"/>
                </a:solidFill>
                <a:latin typeface="Helvetica" pitchFamily="2" charset="0"/>
              </a:rPr>
              <a:t>Кречун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DDED5EE-1BE7-30A8-F77E-5849B938E709}"/>
              </a:ext>
            </a:extLst>
          </p:cNvPr>
          <p:cNvSpPr/>
          <p:nvPr/>
        </p:nvSpPr>
        <p:spPr>
          <a:xfrm>
            <a:off x="709847" y="5494427"/>
            <a:ext cx="438862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8637BF-53EC-A6CC-311D-5E615B05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9" t="8098" r="385" b="25045"/>
          <a:stretch/>
        </p:blipFill>
        <p:spPr>
          <a:xfrm>
            <a:off x="907975" y="1668703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1819729-64B7-63FE-7EDC-22F4D91AF17D}"/>
              </a:ext>
            </a:extLst>
          </p:cNvPr>
          <p:cNvSpPr/>
          <p:nvPr/>
        </p:nvSpPr>
        <p:spPr>
          <a:xfrm>
            <a:off x="3311476" y="2521401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МГТУ </a:t>
            </a:r>
            <a:r>
              <a:rPr lang="ru-RU" b="0" i="0" dirty="0">
                <a:effectLst/>
                <a:latin typeface="Roboto" panose="020B0604020202020204" pitchFamily="2" charset="0"/>
              </a:rPr>
              <a:t>«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СТАНКИН</a:t>
            </a:r>
            <a:r>
              <a:rPr lang="ru-RU" b="0" i="0" dirty="0">
                <a:effectLst/>
                <a:latin typeface="Roboto" panose="020B0604020202020204" pitchFamily="2" charset="0"/>
              </a:rPr>
              <a:t>»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2E3A8CA-620C-A0CE-7A86-112B189FAEB2}"/>
              </a:ext>
            </a:extLst>
          </p:cNvPr>
          <p:cNvCxnSpPr/>
          <p:nvPr/>
        </p:nvCxnSpPr>
        <p:spPr>
          <a:xfrm>
            <a:off x="3304812" y="2371828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0">
            <a:extLst>
              <a:ext uri="{FF2B5EF4-FFF2-40B4-BE49-F238E27FC236}">
                <a16:creationId xmlns:a16="http://schemas.microsoft.com/office/drawing/2014/main" id="{B257B7F2-91DB-33CB-54F7-240DACEF1B1E}"/>
              </a:ext>
            </a:extLst>
          </p:cNvPr>
          <p:cNvSpPr/>
          <p:nvPr/>
        </p:nvSpPr>
        <p:spPr>
          <a:xfrm>
            <a:off x="3246465" y="4344927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Константин Дашевский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0517FB-650D-599D-5DA9-1A28B33540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45" t="33276" r="16463" b="26904"/>
          <a:stretch/>
        </p:blipFill>
        <p:spPr>
          <a:xfrm>
            <a:off x="849628" y="4132686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2E39E4CB-D439-9630-6FE5-BDAF6B5F01BC}"/>
              </a:ext>
            </a:extLst>
          </p:cNvPr>
          <p:cNvSpPr/>
          <p:nvPr/>
        </p:nvSpPr>
        <p:spPr>
          <a:xfrm>
            <a:off x="3253129" y="4985384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МГТУ </a:t>
            </a:r>
            <a:r>
              <a:rPr lang="ru-RU" b="0" i="0">
                <a:effectLst/>
                <a:latin typeface="Roboto" panose="020B0604020202020204" pitchFamily="2" charset="0"/>
              </a:rPr>
              <a:t>«</a:t>
            </a:r>
            <a:r>
              <a:rPr lang="ru-RU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СТАНКИН</a:t>
            </a:r>
            <a:r>
              <a:rPr lang="ru-RU" b="0" i="0">
                <a:effectLst/>
                <a:latin typeface="Roboto" panose="020B0604020202020204" pitchFamily="2" charset="0"/>
              </a:rPr>
              <a:t>»</a:t>
            </a:r>
            <a:endParaRPr lang="en-US">
              <a:latin typeface="Helvetica" pitchFamily="2" charset="0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15C6D37-F210-D3AD-6A20-4C6E4C151ED6}"/>
              </a:ext>
            </a:extLst>
          </p:cNvPr>
          <p:cNvCxnSpPr/>
          <p:nvPr/>
        </p:nvCxnSpPr>
        <p:spPr>
          <a:xfrm>
            <a:off x="3246465" y="4835811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37F56BBD-C345-185A-7290-4095BCC23B27}"/>
              </a:ext>
            </a:extLst>
          </p:cNvPr>
          <p:cNvSpPr/>
          <p:nvPr/>
        </p:nvSpPr>
        <p:spPr>
          <a:xfrm>
            <a:off x="8853775" y="1880944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Максим Рожков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A840C23-937F-226A-4CE1-76A8FBD003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279" r="-9757" b="8471"/>
          <a:stretch/>
        </p:blipFill>
        <p:spPr>
          <a:xfrm>
            <a:off x="6456937" y="1684320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DF704085-7B7B-6AEB-B16F-D90C11AC5BAA}"/>
              </a:ext>
            </a:extLst>
          </p:cNvPr>
          <p:cNvSpPr/>
          <p:nvPr/>
        </p:nvSpPr>
        <p:spPr>
          <a:xfrm>
            <a:off x="8860439" y="2521401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МГТУ </a:t>
            </a:r>
            <a:r>
              <a:rPr lang="ru-RU" b="0" i="0">
                <a:effectLst/>
                <a:latin typeface="Roboto" panose="020B0604020202020204" pitchFamily="2" charset="0"/>
              </a:rPr>
              <a:t>«</a:t>
            </a:r>
            <a:r>
              <a:rPr lang="ru-RU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СТАНКИН</a:t>
            </a:r>
            <a:r>
              <a:rPr lang="ru-RU" b="0" i="0">
                <a:effectLst/>
                <a:latin typeface="Roboto" panose="020B0604020202020204" pitchFamily="2" charset="0"/>
              </a:rPr>
              <a:t>»</a:t>
            </a:r>
            <a:endParaRPr lang="en-US">
              <a:latin typeface="Helvetica" pitchFamily="2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BD58DA9-EED5-142D-E2D5-767E158470B2}"/>
              </a:ext>
            </a:extLst>
          </p:cNvPr>
          <p:cNvCxnSpPr/>
          <p:nvPr/>
        </p:nvCxnSpPr>
        <p:spPr>
          <a:xfrm>
            <a:off x="8853775" y="2371828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0">
            <a:extLst>
              <a:ext uri="{FF2B5EF4-FFF2-40B4-BE49-F238E27FC236}">
                <a16:creationId xmlns:a16="http://schemas.microsoft.com/office/drawing/2014/main" id="{48D11CB5-3378-4206-AF88-DCBEE0569B7C}"/>
              </a:ext>
            </a:extLst>
          </p:cNvPr>
          <p:cNvSpPr/>
          <p:nvPr/>
        </p:nvSpPr>
        <p:spPr>
          <a:xfrm>
            <a:off x="8853775" y="4284925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Михаил </a:t>
            </a:r>
            <a:r>
              <a:rPr lang="ru-RU" sz="2000" b="1" dirty="0" err="1">
                <a:solidFill>
                  <a:srgbClr val="222222"/>
                </a:solidFill>
                <a:latin typeface="Helvetica" pitchFamily="2" charset="0"/>
              </a:rPr>
              <a:t>Целуев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C3116D8-AEBC-4434-AB0A-6B5087852D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69" b="25391"/>
          <a:stretch/>
        </p:blipFill>
        <p:spPr>
          <a:xfrm>
            <a:off x="6456938" y="4133374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25" name="Text 1">
            <a:extLst>
              <a:ext uri="{FF2B5EF4-FFF2-40B4-BE49-F238E27FC236}">
                <a16:creationId xmlns:a16="http://schemas.microsoft.com/office/drawing/2014/main" id="{85FAB4EE-AC26-4455-9C4B-8AACD3D89ABD}"/>
              </a:ext>
            </a:extLst>
          </p:cNvPr>
          <p:cNvSpPr/>
          <p:nvPr/>
        </p:nvSpPr>
        <p:spPr>
          <a:xfrm>
            <a:off x="8860439" y="4925382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МГТУ </a:t>
            </a:r>
            <a:r>
              <a:rPr lang="ru-RU" b="0" i="0">
                <a:effectLst/>
                <a:latin typeface="Roboto" panose="020B0604020202020204" pitchFamily="2" charset="0"/>
              </a:rPr>
              <a:t>«</a:t>
            </a:r>
            <a:r>
              <a:rPr lang="ru-RU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СТАНКИН</a:t>
            </a:r>
            <a:r>
              <a:rPr lang="ru-RU" b="0" i="0">
                <a:effectLst/>
                <a:latin typeface="Roboto" panose="020B0604020202020204" pitchFamily="2" charset="0"/>
              </a:rPr>
              <a:t>»</a:t>
            </a:r>
            <a:endParaRPr lang="en-US">
              <a:latin typeface="Helvetica" pitchFamily="2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84B67D0F-66CB-4B47-AEEC-483E4B68B27F}"/>
              </a:ext>
            </a:extLst>
          </p:cNvPr>
          <p:cNvCxnSpPr/>
          <p:nvPr/>
        </p:nvCxnSpPr>
        <p:spPr>
          <a:xfrm>
            <a:off x="8853775" y="4775808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2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6EA6E-BF98-A983-A111-CD9F4391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9DDED5EE-1BE7-30A8-F77E-5849B938E709}"/>
              </a:ext>
            </a:extLst>
          </p:cNvPr>
          <p:cNvSpPr/>
          <p:nvPr/>
        </p:nvSpPr>
        <p:spPr>
          <a:xfrm>
            <a:off x="709847" y="5494427"/>
            <a:ext cx="438862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ECC0F6-4101-4566-8F3F-3D6784A1F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9" y="3868628"/>
            <a:ext cx="2001417" cy="20014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F16995-07E6-4438-A498-CE1EE6782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178" y="1363219"/>
            <a:ext cx="2001418" cy="200141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B54E00-B115-438F-951F-4108CF838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177" y="3868628"/>
            <a:ext cx="2001417" cy="20014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3717C33-1E86-4545-A07B-4F2D4227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970" y="1363220"/>
            <a:ext cx="2001417" cy="2001417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325FA790-C2A9-4D76-BC20-22D5F9AF6A83}"/>
              </a:ext>
            </a:extLst>
          </p:cNvPr>
          <p:cNvSpPr/>
          <p:nvPr/>
        </p:nvSpPr>
        <p:spPr>
          <a:xfrm>
            <a:off x="3080817" y="1363219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Артем </a:t>
            </a:r>
            <a:r>
              <a:rPr lang="ru-RU" sz="2000" b="1" dirty="0" err="1">
                <a:solidFill>
                  <a:srgbClr val="222222"/>
                </a:solidFill>
                <a:latin typeface="Helvetica" pitchFamily="2" charset="0"/>
              </a:rPr>
              <a:t>Кречун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B1A87320-EA7C-4AA4-B291-09F4D4D83B50}"/>
              </a:ext>
            </a:extLst>
          </p:cNvPr>
          <p:cNvSpPr/>
          <p:nvPr/>
        </p:nvSpPr>
        <p:spPr>
          <a:xfrm>
            <a:off x="3080816" y="3868628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Константин Дашевский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7DED024B-DE61-40BC-8090-8AB5E21F8F0C}"/>
              </a:ext>
            </a:extLst>
          </p:cNvPr>
          <p:cNvSpPr/>
          <p:nvPr/>
        </p:nvSpPr>
        <p:spPr>
          <a:xfrm>
            <a:off x="8844898" y="1363219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Максим Рожков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9F381385-73BA-455C-92DB-22FC5D7B9D08}"/>
              </a:ext>
            </a:extLst>
          </p:cNvPr>
          <p:cNvSpPr/>
          <p:nvPr/>
        </p:nvSpPr>
        <p:spPr>
          <a:xfrm>
            <a:off x="8844897" y="3868628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Михаил </a:t>
            </a:r>
            <a:r>
              <a:rPr lang="ru-RU" sz="2000" b="1" dirty="0" err="1">
                <a:solidFill>
                  <a:srgbClr val="222222"/>
                </a:solidFill>
                <a:latin typeface="Helvetica" pitchFamily="2" charset="0"/>
              </a:rPr>
              <a:t>Целуев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6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0"/>
                <a:lumOff val="100000"/>
              </a:schemeClr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2FE99B24-40F7-538D-0608-F0F822293C00}"/>
              </a:ext>
            </a:extLst>
          </p:cNvPr>
          <p:cNvSpPr/>
          <p:nvPr/>
        </p:nvSpPr>
        <p:spPr>
          <a:xfrm>
            <a:off x="846970" y="2335325"/>
            <a:ext cx="10538786" cy="123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3500">
                <a:latin typeface="Helvetica"/>
                <a:ea typeface="Helvetica Neue" panose="02000503000000020004" pitchFamily="2" charset="0"/>
                <a:cs typeface="Helvetica Neue" panose="02000503000000020004" pitchFamily="2" charset="0"/>
              </a:rPr>
              <a:t>VR-зоопарк</a:t>
            </a:r>
            <a:endParaRPr lang="ru-RU" sz="350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F9E835-7D24-DE76-3781-AF13B253D57B}"/>
              </a:ext>
            </a:extLst>
          </p:cNvPr>
          <p:cNvCxnSpPr/>
          <p:nvPr/>
        </p:nvCxnSpPr>
        <p:spPr>
          <a:xfrm>
            <a:off x="846970" y="3768436"/>
            <a:ext cx="929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1">
            <a:extLst>
              <a:ext uri="{FF2B5EF4-FFF2-40B4-BE49-F238E27FC236}">
                <a16:creationId xmlns:a16="http://schemas.microsoft.com/office/drawing/2014/main" id="{D92FE675-9CD7-2DF9-45A1-21E456161BE2}"/>
              </a:ext>
            </a:extLst>
          </p:cNvPr>
          <p:cNvSpPr/>
          <p:nvPr/>
        </p:nvSpPr>
        <p:spPr>
          <a:xfrm>
            <a:off x="846970" y="4951002"/>
            <a:ext cx="7314369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262"/>
              </a:spcAft>
            </a:pPr>
            <a:r>
              <a:rPr lang="ru-RU" sz="2800" dirty="0">
                <a:solidFill>
                  <a:srgbClr val="000000"/>
                </a:solidFill>
                <a:latin typeface="Helvetica"/>
                <a:ea typeface="+mn-lt"/>
                <a:cs typeface="+mn-lt"/>
              </a:rPr>
              <a:t>«</a:t>
            </a:r>
            <a:r>
              <a:rPr lang="ru-RU" sz="3000" dirty="0">
                <a:solidFill>
                  <a:srgbClr val="000000"/>
                </a:solidFill>
                <a:latin typeface="Helvetica"/>
                <a:ea typeface="+mn-lt"/>
                <a:cs typeface="+mn-lt"/>
              </a:rPr>
              <a:t>Экспромт</a:t>
            </a:r>
            <a:r>
              <a:rPr lang="ru-RU" sz="3000" b="0" i="0" dirty="0">
                <a:effectLst/>
                <a:latin typeface="Helvetica" panose="020B0604020202020204" pitchFamily="2" charset="0"/>
              </a:rPr>
              <a:t>»</a:t>
            </a:r>
            <a:b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ru-RU" sz="3000" dirty="0">
                <a:latin typeface="Helvetica"/>
                <a:ea typeface="Helvetica Neue Light" panose="02000403000000020004" pitchFamily="2" charset="0"/>
                <a:cs typeface="Helvetica Neue" panose="02000503000000020004" pitchFamily="2" charset="0"/>
              </a:rPr>
              <a:t>Артем </a:t>
            </a:r>
            <a:r>
              <a:rPr lang="ru-RU" sz="3000" dirty="0" err="1">
                <a:latin typeface="Helvetica"/>
                <a:ea typeface="Helvetica Neue Light" panose="02000403000000020004" pitchFamily="2" charset="0"/>
                <a:cs typeface="Helvetica Neue" panose="02000503000000020004" pitchFamily="2" charset="0"/>
              </a:rPr>
              <a:t>Кречун</a:t>
            </a:r>
            <a:r>
              <a:rPr lang="ru-RU" sz="3000" dirty="0">
                <a:latin typeface="Helvetica"/>
                <a:ea typeface="Helvetica Neue Light" panose="02000403000000020004" pitchFamily="2" charset="0"/>
                <a:cs typeface="Helvetica Neue" panose="02000503000000020004" pitchFamily="2" charset="0"/>
              </a:rPr>
              <a:t>, Константин Дашевский, Максим Рожков, Михаил </a:t>
            </a:r>
            <a:r>
              <a:rPr lang="ru-RU" sz="3000" dirty="0" err="1">
                <a:latin typeface="Helvetica"/>
                <a:ea typeface="Helvetica Neue Light" panose="02000403000000020004" pitchFamily="2" charset="0"/>
                <a:cs typeface="Helvetica Neue" panose="02000503000000020004" pitchFamily="2" charset="0"/>
              </a:rPr>
              <a:t>Целуев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94A98-60B0-E37D-2C81-6E191C9B746F}"/>
              </a:ext>
            </a:extLst>
          </p:cNvPr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E" sz="1050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ru-BE" sz="1050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</a:p>
        </p:txBody>
      </p:sp>
    </p:spTree>
    <p:extLst>
      <p:ext uri="{BB962C8B-B14F-4D97-AF65-F5344CB8AC3E}">
        <p14:creationId xmlns:p14="http://schemas.microsoft.com/office/powerpoint/2010/main" val="202725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2FE99B24-40F7-538D-0608-F0F822293C00}"/>
              </a:ext>
            </a:extLst>
          </p:cNvPr>
          <p:cNvSpPr/>
          <p:nvPr/>
        </p:nvSpPr>
        <p:spPr>
          <a:xfrm>
            <a:off x="826607" y="3086517"/>
            <a:ext cx="10538786" cy="684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spcAft>
                <a:spcPts val="1262"/>
              </a:spcAft>
            </a:pPr>
            <a:r>
              <a:rPr lang="ru-RU" sz="4500">
                <a:latin typeface="Helvetica" pitchFamily="2" charset="0"/>
                <a:ea typeface="Montserrat-Bold" pitchFamily="34" charset="-122"/>
              </a:rPr>
              <a:t>3</a:t>
            </a:r>
            <a:r>
              <a:rPr lang="en-US" sz="4500">
                <a:latin typeface="Helvetica" pitchFamily="2" charset="0"/>
                <a:ea typeface="Montserrat-Bold" pitchFamily="34" charset="-122"/>
              </a:rPr>
              <a:t>D </a:t>
            </a:r>
            <a:r>
              <a:rPr lang="ru-RU" sz="4500">
                <a:latin typeface="Helvetica" pitchFamily="2" charset="0"/>
                <a:ea typeface="Montserrat-Bold" pitchFamily="34" charset="-122"/>
              </a:rPr>
              <a:t>МОДЕЛИРОВАНИЕ</a:t>
            </a:r>
            <a:endParaRPr lang="en-US" sz="4500">
              <a:latin typeface="Helvetica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819E87-0411-CF7B-9614-3A9440E47459}"/>
              </a:ext>
            </a:extLst>
          </p:cNvPr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E" sz="1050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ru-BE" sz="1050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</a:p>
        </p:txBody>
      </p:sp>
    </p:spTree>
    <p:extLst>
      <p:ext uri="{BB962C8B-B14F-4D97-AF65-F5344CB8AC3E}">
        <p14:creationId xmlns:p14="http://schemas.microsoft.com/office/powerpoint/2010/main" val="45588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3">
            <a:extLst>
              <a:ext uri="{FF2B5EF4-FFF2-40B4-BE49-F238E27FC236}">
                <a16:creationId xmlns:a16="http://schemas.microsoft.com/office/drawing/2014/main" id="{BB172C44-5791-3CBA-59B3-113892590149}"/>
              </a:ext>
            </a:extLst>
          </p:cNvPr>
          <p:cNvSpPr txBox="1">
            <a:spLocks/>
          </p:cNvSpPr>
          <p:nvPr/>
        </p:nvSpPr>
        <p:spPr>
          <a:xfrm>
            <a:off x="831954" y="406435"/>
            <a:ext cx="6797405" cy="165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3500" b="1" dirty="0" err="1">
                <a:latin typeface="Helvetica"/>
                <a:ea typeface="+mj-ea"/>
                <a:cs typeface="Helvetica"/>
                <a:sym typeface="Helvetica"/>
              </a:rPr>
              <a:t>Описание</a:t>
            </a:r>
            <a:r>
              <a:rPr lang="en-US" sz="3500" b="1" dirty="0">
                <a:latin typeface="Helvetica"/>
                <a:ea typeface="+mj-ea"/>
                <a:cs typeface="Helvetica"/>
                <a:sym typeface="Helvetica"/>
              </a:rPr>
              <a:t> </a:t>
            </a:r>
            <a:r>
              <a:rPr lang="en-US" sz="3500" b="1" dirty="0" err="1">
                <a:latin typeface="Helvetica"/>
                <a:ea typeface="+mj-ea"/>
                <a:cs typeface="Helvetica"/>
                <a:sym typeface="Helvetica"/>
              </a:rPr>
              <a:t>проекта</a:t>
            </a:r>
            <a:endParaRPr lang="en-US" sz="3500" b="1" dirty="0">
              <a:latin typeface="Helvetica"/>
              <a:ea typeface="+mj-ea"/>
              <a:cs typeface="Helvetica"/>
            </a:endParaRPr>
          </a:p>
        </p:txBody>
      </p:sp>
      <p:sp>
        <p:nvSpPr>
          <p:cNvPr id="8" name="TextBox 44">
            <a:extLst>
              <a:ext uri="{FF2B5EF4-FFF2-40B4-BE49-F238E27FC236}">
                <a16:creationId xmlns:a16="http://schemas.microsoft.com/office/drawing/2014/main" id="{3E5952F5-C006-42EE-710C-F4E084121700}"/>
              </a:ext>
            </a:extLst>
          </p:cNvPr>
          <p:cNvSpPr txBox="1">
            <a:spLocks/>
          </p:cNvSpPr>
          <p:nvPr/>
        </p:nvSpPr>
        <p:spPr>
          <a:xfrm>
            <a:off x="831953" y="2020329"/>
            <a:ext cx="6260259" cy="3719384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b="1" dirty="0" err="1">
                <a:latin typeface="Helvetica"/>
                <a:cs typeface="Helvetica"/>
              </a:rPr>
              <a:t>Цели</a:t>
            </a:r>
            <a:r>
              <a:rPr lang="en-US" sz="1800" b="1" dirty="0">
                <a:latin typeface="Helvetica"/>
                <a:cs typeface="Helvetica"/>
              </a:rPr>
              <a:t>:</a:t>
            </a:r>
            <a:endParaRPr lang="en-US" sz="1800" dirty="0">
              <a:latin typeface="Helvetica"/>
              <a:cs typeface="Helvetica"/>
            </a:endParaRPr>
          </a:p>
          <a:p>
            <a:pPr marL="285750"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400" dirty="0" err="1">
                <a:latin typeface="Helvetica"/>
                <a:cs typeface="Helvetica"/>
              </a:rPr>
              <a:t>Повысить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осведомленность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людей</a:t>
            </a:r>
            <a:r>
              <a:rPr lang="en-US" sz="1400" dirty="0">
                <a:latin typeface="Helvetica"/>
                <a:cs typeface="Helvetica"/>
              </a:rPr>
              <a:t> о </a:t>
            </a:r>
            <a:r>
              <a:rPr lang="en-US" sz="1400" dirty="0" err="1">
                <a:latin typeface="Helvetica"/>
                <a:cs typeface="Helvetica"/>
              </a:rPr>
              <a:t>дикой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природе</a:t>
            </a:r>
            <a:r>
              <a:rPr lang="en-US" sz="1400" dirty="0">
                <a:latin typeface="Helvetica"/>
                <a:cs typeface="Helvetica"/>
              </a:rPr>
              <a:t> и </a:t>
            </a:r>
            <a:r>
              <a:rPr lang="en-US" sz="1400" dirty="0" err="1">
                <a:latin typeface="Helvetica"/>
                <a:cs typeface="Helvetica"/>
              </a:rPr>
              <a:t>ее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защите</a:t>
            </a:r>
            <a:r>
              <a:rPr lang="en-US" sz="1400" dirty="0">
                <a:latin typeface="Helvetica"/>
                <a:cs typeface="Helvetica"/>
              </a:rPr>
              <a:t>.</a:t>
            </a:r>
          </a:p>
          <a:p>
            <a:pPr marL="285750"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400" dirty="0" err="1">
                <a:latin typeface="Helvetica"/>
                <a:cs typeface="Helvetica"/>
              </a:rPr>
              <a:t>Предоставить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людям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возможность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безопасно</a:t>
            </a:r>
            <a:r>
              <a:rPr lang="en-US" sz="1400" dirty="0">
                <a:latin typeface="Helvetica"/>
                <a:cs typeface="Helvetica"/>
              </a:rPr>
              <a:t> и </a:t>
            </a:r>
            <a:r>
              <a:rPr lang="en-US" sz="1400" dirty="0" err="1">
                <a:latin typeface="Helvetica"/>
                <a:cs typeface="Helvetica"/>
              </a:rPr>
              <a:t>близко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познакомиться</a:t>
            </a:r>
            <a:r>
              <a:rPr lang="en-US" sz="1400" dirty="0">
                <a:latin typeface="Helvetica"/>
                <a:cs typeface="Helvetica"/>
              </a:rPr>
              <a:t> с </a:t>
            </a:r>
            <a:r>
              <a:rPr lang="en-US" sz="1400" dirty="0" err="1">
                <a:latin typeface="Helvetica"/>
                <a:cs typeface="Helvetica"/>
              </a:rPr>
              <a:t>животными</a:t>
            </a:r>
            <a:r>
              <a:rPr lang="en-US" sz="1400" dirty="0">
                <a:latin typeface="Helvetica"/>
                <a:cs typeface="Helvetica"/>
              </a:rPr>
              <a:t>.</a:t>
            </a:r>
          </a:p>
          <a:p>
            <a:pPr marL="285750"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400" dirty="0" err="1">
                <a:latin typeface="Helvetica"/>
                <a:cs typeface="Helvetica"/>
              </a:rPr>
              <a:t>Сделать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образование</a:t>
            </a:r>
            <a:r>
              <a:rPr lang="en-US" sz="1400" dirty="0">
                <a:latin typeface="Helvetica"/>
                <a:cs typeface="Helvetica"/>
              </a:rPr>
              <a:t> о </a:t>
            </a:r>
            <a:r>
              <a:rPr lang="en-US" sz="1400" dirty="0" err="1">
                <a:latin typeface="Helvetica"/>
                <a:cs typeface="Helvetica"/>
              </a:rPr>
              <a:t>дикой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природе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более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доступным</a:t>
            </a:r>
            <a:r>
              <a:rPr lang="en-US" sz="1400" dirty="0">
                <a:latin typeface="Helvetica"/>
                <a:cs typeface="Helvetica"/>
              </a:rPr>
              <a:t> и </a:t>
            </a:r>
            <a:r>
              <a:rPr lang="en-US" sz="1400" dirty="0" err="1">
                <a:latin typeface="Helvetica"/>
                <a:cs typeface="Helvetica"/>
              </a:rPr>
              <a:t>увлекательным</a:t>
            </a:r>
            <a:endParaRPr lang="en-US" sz="1400" dirty="0">
              <a:latin typeface="Helvetica"/>
              <a:cs typeface="Helvetica"/>
            </a:endParaRPr>
          </a:p>
          <a:p>
            <a:pPr marL="285750">
              <a:defRPr sz="1979">
                <a:latin typeface="+mn-lt"/>
                <a:ea typeface="+mn-ea"/>
                <a:cs typeface="+mn-cs"/>
                <a:sym typeface="Helvetica"/>
              </a:defRPr>
            </a:pPr>
            <a:endParaRPr lang="en-US" sz="1400" dirty="0">
              <a:latin typeface="Helvetica"/>
              <a:cs typeface="Helvetica"/>
            </a:endParaRPr>
          </a:p>
          <a:p>
            <a:pPr marL="0" indent="0">
              <a:spcBef>
                <a:spcPts val="1150"/>
              </a:spcBef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b="1" dirty="0" err="1">
                <a:latin typeface="Helvetica"/>
                <a:cs typeface="Helvetica"/>
              </a:rPr>
              <a:t>Задачи</a:t>
            </a:r>
            <a:r>
              <a:rPr lang="en-US" sz="1800" b="1" dirty="0">
                <a:latin typeface="Helvetica"/>
                <a:cs typeface="Helvetica"/>
              </a:rPr>
              <a:t>:</a:t>
            </a:r>
          </a:p>
          <a:p>
            <a:pPr marL="285750"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400" dirty="0" err="1">
                <a:latin typeface="Helvetica"/>
                <a:cs typeface="Helvetica"/>
              </a:rPr>
              <a:t>Разработать</a:t>
            </a:r>
            <a:r>
              <a:rPr lang="en-US" sz="1400" dirty="0">
                <a:latin typeface="Helvetica"/>
                <a:cs typeface="Helvetica"/>
              </a:rPr>
              <a:t> VR-</a:t>
            </a:r>
            <a:r>
              <a:rPr lang="en-US" sz="1400" dirty="0" err="1">
                <a:latin typeface="Helvetica"/>
                <a:cs typeface="Helvetica"/>
              </a:rPr>
              <a:t>приложение</a:t>
            </a:r>
            <a:r>
              <a:rPr lang="en-US" sz="1400" dirty="0">
                <a:latin typeface="Helvetica"/>
                <a:cs typeface="Helvetica"/>
              </a:rPr>
              <a:t>, </a:t>
            </a:r>
            <a:r>
              <a:rPr lang="en-US" sz="1400" dirty="0" err="1">
                <a:latin typeface="Helvetica"/>
                <a:cs typeface="Helvetica"/>
              </a:rPr>
              <a:t>которое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позволит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людям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совершать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виртуальные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туры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по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зоопарку</a:t>
            </a:r>
            <a:r>
              <a:rPr lang="en-US" sz="1400" dirty="0">
                <a:latin typeface="Helvetica"/>
                <a:cs typeface="Helvetica"/>
              </a:rPr>
              <a:t>.</a:t>
            </a:r>
          </a:p>
          <a:p>
            <a:pPr marL="285750"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400" dirty="0" err="1">
                <a:latin typeface="Helvetica"/>
                <a:cs typeface="Helvetica"/>
              </a:rPr>
              <a:t>Создать</a:t>
            </a:r>
            <a:r>
              <a:rPr lang="en-US" sz="1400" dirty="0">
                <a:latin typeface="Helvetica"/>
                <a:cs typeface="Helvetica"/>
              </a:rPr>
              <a:t> 3D-модели </a:t>
            </a:r>
            <a:r>
              <a:rPr lang="en-US" sz="1400" dirty="0" err="1">
                <a:latin typeface="Helvetica"/>
                <a:cs typeface="Helvetica"/>
              </a:rPr>
              <a:t>животных</a:t>
            </a:r>
            <a:r>
              <a:rPr lang="en-US" sz="1400" dirty="0">
                <a:latin typeface="Helvetica"/>
                <a:cs typeface="Helvetica"/>
              </a:rPr>
              <a:t>, </a:t>
            </a:r>
            <a:r>
              <a:rPr lang="en-US" sz="1400" dirty="0" err="1">
                <a:latin typeface="Helvetica"/>
                <a:cs typeface="Helvetica"/>
              </a:rPr>
              <a:t>растений</a:t>
            </a:r>
            <a:r>
              <a:rPr lang="en-US" sz="1400" dirty="0">
                <a:latin typeface="Helvetica"/>
                <a:cs typeface="Helvetica"/>
              </a:rPr>
              <a:t> и </a:t>
            </a:r>
            <a:r>
              <a:rPr lang="en-US" sz="1400" dirty="0" err="1">
                <a:latin typeface="Helvetica"/>
                <a:cs typeface="Helvetica"/>
              </a:rPr>
              <a:t>окружающих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объектов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которые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будут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максимально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err="1">
                <a:latin typeface="Helvetica"/>
                <a:cs typeface="Helvetica"/>
              </a:rPr>
              <a:t>реалистичными</a:t>
            </a:r>
            <a:r>
              <a:rPr lang="en-US" sz="1400" dirty="0">
                <a:latin typeface="Helvetica"/>
                <a:cs typeface="Helvetica"/>
              </a:rPr>
              <a:t>.</a:t>
            </a:r>
          </a:p>
        </p:txBody>
      </p:sp>
      <p:pic>
        <p:nvPicPr>
          <p:cNvPr id="2" name="Рисунок 1" descr="Изображение выглядит как небо, небоскреб, ночь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7BD3180A-92AE-33AA-00E5-4D790BC2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241" y="2023202"/>
            <a:ext cx="3711548" cy="3717794"/>
          </a:xfrm>
          <a:prstGeom prst="ellipse">
            <a:avLst/>
          </a:prstGeom>
        </p:spPr>
      </p:pic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784" y="1066605"/>
            <a:ext cx="2340460" cy="3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846970" y="1389390"/>
            <a:ext cx="10887056" cy="7912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en" sz="3500" b="1" dirty="0">
                <a:latin typeface="Helvetica"/>
                <a:ea typeface="+mn-lt"/>
                <a:cs typeface="Helvetica"/>
                <a:sym typeface="Helvetica"/>
              </a:rPr>
              <a:t>Общий план</a:t>
            </a:r>
            <a:endParaRPr lang="ru-RU" sz="3500" b="1" dirty="0">
              <a:latin typeface="Helvetica"/>
              <a:cs typeface="Helvetica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8C31C5D2-6499-142C-634A-27418D65F570}"/>
              </a:ext>
            </a:extLst>
          </p:cNvPr>
          <p:cNvSpPr txBox="1">
            <a:spLocks/>
          </p:cNvSpPr>
          <p:nvPr/>
        </p:nvSpPr>
        <p:spPr>
          <a:xfrm>
            <a:off x="846970" y="1952309"/>
            <a:ext cx="2700321" cy="34214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latin typeface="Helvetica"/>
                <a:cs typeface="Helvetica"/>
                <a:sym typeface="Helvetica"/>
              </a:rPr>
              <a:t>Общее количество сцен:</a:t>
            </a:r>
            <a:r>
              <a:rPr lang="ru-RU" sz="1400" dirty="0">
                <a:latin typeface="Helvetica"/>
                <a:cs typeface="Helvetica"/>
                <a:sym typeface="Helvetica"/>
              </a:rPr>
              <a:t> 5</a:t>
            </a:r>
            <a:endParaRPr lang="ru-RU" sz="1400" dirty="0">
              <a:latin typeface="Helvetica"/>
              <a:cs typeface="Helvetica"/>
            </a:endParaRPr>
          </a:p>
          <a:p>
            <a:pPr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endParaRPr lang="ru-RU" sz="1000" dirty="0">
              <a:solidFill>
                <a:srgbClr val="FFFFFF"/>
              </a:solidFill>
              <a:latin typeface="Aptos" panose="02110004020202020204"/>
              <a:cs typeface="Helvetic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18BE3E-7A4B-4B66-B5D6-E695154E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8300"/>
            <a:ext cx="12192000" cy="44544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57BFEA-B512-4C33-9E16-FEBFA0EA9FEE}"/>
              </a:ext>
            </a:extLst>
          </p:cNvPr>
          <p:cNvSpPr/>
          <p:nvPr/>
        </p:nvSpPr>
        <p:spPr>
          <a:xfrm>
            <a:off x="9873128" y="6099968"/>
            <a:ext cx="2199342" cy="394447"/>
          </a:xfrm>
          <a:prstGeom prst="rect">
            <a:avLst/>
          </a:prstGeom>
          <a:solidFill>
            <a:srgbClr val="1D4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03F01-B3E7-40D3-8D88-7AEA1D6F74D2}"/>
              </a:ext>
            </a:extLst>
          </p:cNvPr>
          <p:cNvSpPr txBox="1"/>
          <p:nvPr/>
        </p:nvSpPr>
        <p:spPr>
          <a:xfrm>
            <a:off x="9819020" y="6099968"/>
            <a:ext cx="270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Океан</a:t>
            </a:r>
          </a:p>
        </p:txBody>
      </p:sp>
    </p:spTree>
    <p:extLst>
      <p:ext uri="{BB962C8B-B14F-4D97-AF65-F5344CB8AC3E}">
        <p14:creationId xmlns:p14="http://schemas.microsoft.com/office/powerpoint/2010/main" val="213632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846970" y="1389390"/>
            <a:ext cx="10887056" cy="7912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en" sz="3500" b="1" dirty="0">
                <a:latin typeface="Helvetica"/>
                <a:ea typeface="+mn-lt"/>
                <a:cs typeface="Helvetica"/>
                <a:sym typeface="Helvetica"/>
              </a:rPr>
              <a:t>Общий план</a:t>
            </a:r>
            <a:endParaRPr lang="ru-RU" sz="3500" b="1" dirty="0">
              <a:latin typeface="Helvetica"/>
              <a:cs typeface="Helvetic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D88B58-C332-4C3F-A437-CACDB34E1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600"/>
            <a:ext cx="12192000" cy="4454400"/>
          </a:xfrm>
          <a:prstGeom prst="rect">
            <a:avLst/>
          </a:prstGeom>
        </p:spPr>
      </p:pic>
      <p:sp>
        <p:nvSpPr>
          <p:cNvPr id="5" name="TextBox 22">
            <a:extLst>
              <a:ext uri="{FF2B5EF4-FFF2-40B4-BE49-F238E27FC236}">
                <a16:creationId xmlns:a16="http://schemas.microsoft.com/office/drawing/2014/main" id="{8C31C5D2-6499-142C-634A-27418D65F570}"/>
              </a:ext>
            </a:extLst>
          </p:cNvPr>
          <p:cNvSpPr txBox="1">
            <a:spLocks/>
          </p:cNvSpPr>
          <p:nvPr/>
        </p:nvSpPr>
        <p:spPr>
          <a:xfrm>
            <a:off x="846970" y="1998237"/>
            <a:ext cx="4488493" cy="16339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latin typeface="Helvetica"/>
                <a:cs typeface="Helvetica"/>
                <a:sym typeface="Helvetica"/>
              </a:rPr>
              <a:t>Количество и типы необходимых объектов:</a:t>
            </a:r>
            <a:endParaRPr lang="ru-RU" sz="1400" b="1" dirty="0">
              <a:latin typeface="Helvetica"/>
              <a:cs typeface="Helvetica"/>
            </a:endParaRPr>
          </a:p>
          <a:p>
            <a:pPr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  <a:sym typeface="Helvetica"/>
              </a:rPr>
              <a:t>3D-модели животных (более </a:t>
            </a:r>
            <a:r>
              <a:rPr lang="en-US" sz="1400" dirty="0">
                <a:latin typeface="Helvetica"/>
                <a:cs typeface="Helvetica"/>
                <a:sym typeface="Helvetica"/>
              </a:rPr>
              <a:t>3</a:t>
            </a:r>
            <a:r>
              <a:rPr lang="ru-RU" sz="1400" dirty="0">
                <a:latin typeface="Helvetica"/>
                <a:cs typeface="Helvetica"/>
                <a:sym typeface="Helvetica"/>
              </a:rPr>
              <a:t>)</a:t>
            </a:r>
            <a:endParaRPr lang="ru-RU" sz="1400" dirty="0">
              <a:latin typeface="Helvetica"/>
              <a:cs typeface="Helvetica"/>
            </a:endParaRPr>
          </a:p>
          <a:p>
            <a:pPr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  <a:sym typeface="Helvetica"/>
              </a:rPr>
              <a:t>3D-модели растений</a:t>
            </a:r>
            <a:endParaRPr lang="ru-RU" sz="1000" dirty="0">
              <a:solidFill>
                <a:srgbClr val="FFFFFF"/>
              </a:solidFill>
              <a:latin typeface="Aptos" panose="02110004020202020204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509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846970" y="1389390"/>
            <a:ext cx="10887056" cy="7912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en" sz="3500" b="1" dirty="0">
                <a:latin typeface="Helvetica"/>
                <a:ea typeface="+mn-lt"/>
                <a:cs typeface="Helvetica"/>
                <a:sym typeface="Helvetica"/>
              </a:rPr>
              <a:t>Общий план</a:t>
            </a:r>
            <a:endParaRPr lang="ru-RU" sz="3500" b="1" dirty="0">
              <a:latin typeface="Helvetica"/>
              <a:cs typeface="Helvetic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6CDA43-927B-4984-81F1-9FA971EA3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600"/>
            <a:ext cx="12192000" cy="4454400"/>
          </a:xfrm>
          <a:prstGeom prst="rect">
            <a:avLst/>
          </a:prstGeom>
        </p:spPr>
      </p:pic>
      <p:sp>
        <p:nvSpPr>
          <p:cNvPr id="3" name="TextBox 22">
            <a:extLst>
              <a:ext uri="{FF2B5EF4-FFF2-40B4-BE49-F238E27FC236}">
                <a16:creationId xmlns:a16="http://schemas.microsoft.com/office/drawing/2014/main" id="{5C566123-F011-491A-1BCB-8F73005CEAED}"/>
              </a:ext>
            </a:extLst>
          </p:cNvPr>
          <p:cNvSpPr txBox="1">
            <a:spLocks/>
          </p:cNvSpPr>
          <p:nvPr/>
        </p:nvSpPr>
        <p:spPr>
          <a:xfrm>
            <a:off x="846970" y="1690821"/>
            <a:ext cx="5249030" cy="19364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endParaRPr lang="ru-RU" sz="1400" dirty="0">
              <a:latin typeface="Helvetica"/>
              <a:cs typeface="Helvetica"/>
            </a:endParaRPr>
          </a:p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solidFill>
                  <a:srgbClr val="000000"/>
                </a:solidFill>
                <a:latin typeface="Helvetica"/>
                <a:cs typeface="Helvetica"/>
              </a:rPr>
              <a:t>Обзор основного функционала и сценария:</a:t>
            </a:r>
            <a:endParaRPr lang="ru-RU" sz="4800" b="1" dirty="0">
              <a:solidFill>
                <a:srgbClr val="000000"/>
              </a:solidFill>
              <a:latin typeface="Aptos" panose="02110004020202020204"/>
              <a:cs typeface="Helvetica"/>
            </a:endParaRPr>
          </a:p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solidFill>
                  <a:srgbClr val="000000"/>
                </a:solidFill>
                <a:latin typeface="Helvetica"/>
                <a:cs typeface="Helvetica"/>
              </a:rPr>
              <a:t>Пользователи смогут свободно перемещаться по зоопарку. Пользователи смогут узнать о дикой природе из информационных панелей</a:t>
            </a:r>
            <a:r>
              <a:rPr lang="ru-RU" sz="10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 dirty="0"/>
          </a:p>
          <a:p>
            <a:pPr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endParaRPr lang="ru-RU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39" y="797169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978855" y="1169582"/>
            <a:ext cx="10041550" cy="7912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en" sz="3500" dirty="0">
                <a:latin typeface="Helvetica" panose="020B0604020202020204" pitchFamily="2" charset="0"/>
                <a:ea typeface="+mn-lt"/>
                <a:cs typeface="+mn-lt"/>
                <a:sym typeface="Helvetica"/>
              </a:rPr>
              <a:t>Детали по треку "3D-моделирование"</a:t>
            </a:r>
            <a:endParaRPr lang="ru-RU" sz="3500" dirty="0">
              <a:latin typeface="Helvetica" panose="020B0604020202020204" pitchFamily="2" charset="0"/>
            </a:endParaRP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9F92AC47-A66F-2DE7-940C-EBBAB3BEA7C6}"/>
              </a:ext>
            </a:extLst>
          </p:cNvPr>
          <p:cNvSpPr txBox="1">
            <a:spLocks/>
          </p:cNvSpPr>
          <p:nvPr/>
        </p:nvSpPr>
        <p:spPr>
          <a:xfrm>
            <a:off x="978854" y="1847510"/>
            <a:ext cx="4780382" cy="470691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573"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800" dirty="0">
                <a:latin typeface="Helvetica"/>
                <a:cs typeface="Helvetica"/>
                <a:sym typeface="Helvetica"/>
              </a:rPr>
              <a:t>Сцены и Описание Объектов</a:t>
            </a:r>
            <a:endParaRPr lang="ru-RU" sz="1950" dirty="0">
              <a:latin typeface="Helvetica"/>
              <a:cs typeface="Helvetica"/>
            </a:endParaRPr>
          </a:p>
          <a:p>
            <a:pPr defTabSz="12573"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/>
                <a:cs typeface="Helvetica"/>
                <a:sym typeface="Helvetica"/>
              </a:rPr>
              <a:t>    Сцена 1: Вход зоопарка</a:t>
            </a:r>
            <a:endParaRPr lang="ru-RU" sz="1950" dirty="0">
              <a:latin typeface="Helvetica"/>
              <a:cs typeface="Helvetica"/>
            </a:endParaRPr>
          </a:p>
          <a:p>
            <a:pPr indent="0" defTabSz="12573"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/>
                <a:cs typeface="Helvetica"/>
                <a:sym typeface="Helvetica"/>
              </a:rPr>
              <a:t>Сцена 2: Африканская саванна</a:t>
            </a:r>
            <a:endParaRPr lang="ru-RU" sz="1950" dirty="0">
              <a:latin typeface="Helvetica"/>
              <a:cs typeface="Helvetica"/>
            </a:endParaRPr>
          </a:p>
          <a:p>
            <a:pPr defTabSz="12573">
              <a:buFont typeface="Arial"/>
              <a:buChar char="•"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latin typeface="Helvetica"/>
                <a:ea typeface="+mn-lt"/>
                <a:cs typeface="+mn-lt"/>
                <a:sym typeface="Helvetica"/>
              </a:rPr>
              <a:t>Животные:</a:t>
            </a:r>
            <a:r>
              <a:rPr lang="ru-RU" sz="1400" dirty="0">
                <a:latin typeface="Helvetica"/>
                <a:ea typeface="+mn-lt"/>
                <a:cs typeface="+mn-lt"/>
                <a:sym typeface="Helvetica"/>
              </a:rPr>
              <a:t> Жираф.</a:t>
            </a:r>
            <a:endParaRPr lang="ru-RU" sz="1950" dirty="0">
              <a:latin typeface="Helvetica"/>
              <a:cs typeface="Helvetica"/>
            </a:endParaRPr>
          </a:p>
          <a:p>
            <a:pPr indent="0" defTabSz="12573"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/>
                <a:cs typeface="Helvetica"/>
                <a:sym typeface="Helvetica"/>
              </a:rPr>
              <a:t>Сцена 3: Джунгли Амазонки</a:t>
            </a:r>
            <a:endParaRPr lang="ru-RU" sz="1950" dirty="0">
              <a:latin typeface="Helvetica"/>
              <a:cs typeface="Helvetica"/>
            </a:endParaRPr>
          </a:p>
          <a:p>
            <a:pPr defTabSz="12573">
              <a:buFont typeface="Arial"/>
              <a:buChar char="•"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latin typeface="Helvetica"/>
                <a:ea typeface="+mn-lt"/>
                <a:cs typeface="+mn-lt"/>
                <a:sym typeface="Helvetica"/>
              </a:rPr>
              <a:t>Животные:</a:t>
            </a:r>
            <a:r>
              <a:rPr lang="ru-RU" sz="1400" dirty="0">
                <a:latin typeface="Helvetica"/>
                <a:ea typeface="+mn-lt"/>
                <a:cs typeface="+mn-lt"/>
                <a:sym typeface="Helvetica"/>
              </a:rPr>
              <a:t> Капибара </a:t>
            </a:r>
          </a:p>
          <a:p>
            <a:pPr defTabSz="12573">
              <a:buFont typeface="Arial"/>
              <a:buChar char="•"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/>
                <a:cs typeface="Helvetica"/>
                <a:sym typeface="Helvetica"/>
              </a:rPr>
              <a:t>Сцена 4: Северный полюс</a:t>
            </a:r>
            <a:endParaRPr lang="ru-RU" sz="1950" dirty="0">
              <a:latin typeface="Helvetica"/>
              <a:cs typeface="Helvetica"/>
            </a:endParaRPr>
          </a:p>
          <a:p>
            <a:pPr defTabSz="12573">
              <a:buFont typeface="Arial"/>
              <a:buChar char="•"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latin typeface="Helvetica"/>
                <a:ea typeface="+mn-lt"/>
                <a:cs typeface="+mn-lt"/>
                <a:sym typeface="Helvetica"/>
              </a:rPr>
              <a:t>Животные:</a:t>
            </a:r>
            <a:r>
              <a:rPr lang="ru-RU" sz="1400" dirty="0">
                <a:latin typeface="Helvetica"/>
                <a:ea typeface="+mn-lt"/>
                <a:cs typeface="+mn-lt"/>
                <a:sym typeface="Helvetica"/>
              </a:rPr>
              <a:t> Белые медведи</a:t>
            </a:r>
          </a:p>
          <a:p>
            <a:pPr defTabSz="12573">
              <a:buFont typeface="Arial"/>
              <a:buChar char="•"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/>
                <a:cs typeface="Helvetica"/>
                <a:sym typeface="Helvetica"/>
              </a:rPr>
              <a:t>Сцена 5: Океан</a:t>
            </a:r>
            <a:endParaRPr lang="ru-RU" sz="1950" dirty="0">
              <a:latin typeface="Helvetica"/>
              <a:cs typeface="Helvetica"/>
            </a:endParaRPr>
          </a:p>
          <a:p>
            <a:pPr defTabSz="12573">
              <a:buFont typeface="Arial"/>
              <a:buChar char="•"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b="1" dirty="0">
                <a:latin typeface="Helvetica"/>
                <a:ea typeface="+mn-lt"/>
                <a:cs typeface="+mn-lt"/>
                <a:sym typeface="Helvetica"/>
              </a:rPr>
              <a:t>Животные:</a:t>
            </a:r>
            <a:r>
              <a:rPr lang="ru-RU" sz="1400" dirty="0">
                <a:latin typeface="Helvetica"/>
                <a:ea typeface="+mn-lt"/>
                <a:cs typeface="+mn-lt"/>
                <a:sym typeface="Helvetica"/>
              </a:rPr>
              <a:t> Дельфины</a:t>
            </a:r>
            <a:endParaRPr lang="ru-RU" sz="1950" dirty="0">
              <a:latin typeface="Helvetica"/>
              <a:cs typeface="Helvetica"/>
            </a:endParaRPr>
          </a:p>
          <a:p>
            <a:pPr indent="0" defTabSz="12573"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endParaRPr lang="ru-RU" sz="1950" dirty="0">
              <a:latin typeface="Helvetica"/>
              <a:cs typeface="Helvetica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8C31C5D2-6499-142C-634A-27418D65F570}"/>
              </a:ext>
            </a:extLst>
          </p:cNvPr>
          <p:cNvSpPr txBox="1">
            <a:spLocks/>
          </p:cNvSpPr>
          <p:nvPr/>
        </p:nvSpPr>
        <p:spPr>
          <a:xfrm>
            <a:off x="6255485" y="5227410"/>
            <a:ext cx="5487361" cy="19431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anose="020B0604020202020204" pitchFamily="2" charset="0"/>
                <a:ea typeface="+mn-lt"/>
                <a:cs typeface="+mn-lt"/>
                <a:sym typeface="Helvetica"/>
              </a:rPr>
              <a:t>Открой дверь в мир виртуальных чудес и погрузись в бескрайние просторы природы, где каждая текстура дышит жизнью, а каждое движение природы - пленительное танго времени.</a:t>
            </a:r>
            <a:endParaRPr lang="ru-RU" sz="1400" dirty="0">
              <a:latin typeface="Helvetica" panose="020B060402020202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7591C-3C4D-259F-F8BB-BEFC0B380769}"/>
              </a:ext>
            </a:extLst>
          </p:cNvPr>
          <p:cNvSpPr txBox="1"/>
          <p:nvPr/>
        </p:nvSpPr>
        <p:spPr>
          <a:xfrm>
            <a:off x="6432766" y="1970625"/>
            <a:ext cx="2743199" cy="33799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>
              <a:lnSpc>
                <a:spcPct val="90000"/>
              </a:lnSpc>
              <a:spcBef>
                <a:spcPts val="1000"/>
              </a:spcBef>
            </a:pPr>
            <a:r>
              <a:rPr lang="ru-RU" dirty="0">
                <a:latin typeface="Helvetica"/>
                <a:cs typeface="Helvetica"/>
              </a:rPr>
              <a:t>Требования к 3D-моделям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ru-RU" sz="1400" dirty="0">
                <a:latin typeface="Helvetica"/>
                <a:cs typeface="Helvetica"/>
              </a:rPr>
              <a:t>3D-модели должны быть простыми и понятными для всех посетителей.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ru-RU" sz="1400" dirty="0">
                <a:latin typeface="Helvetica"/>
                <a:cs typeface="Helvetica"/>
              </a:rPr>
              <a:t>Текстуры должны быть яркими и привлекательными.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ru-RU" sz="1400" dirty="0">
                <a:latin typeface="Helvetica"/>
                <a:cs typeface="Helvetica"/>
              </a:rPr>
              <a:t>Анимация должна быть мягкой и естественной.</a:t>
            </a:r>
          </a:p>
          <a:p>
            <a:pPr>
              <a:spcBef>
                <a:spcPts val="1250"/>
              </a:spcBef>
            </a:pPr>
            <a:endParaRPr lang="ru-RU" sz="1400" dirty="0">
              <a:latin typeface="Helvetica"/>
              <a:cs typeface="Helvetica"/>
            </a:endParaRPr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45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7" name="TextBox 63">
            <a:extLst>
              <a:ext uri="{FF2B5EF4-FFF2-40B4-BE49-F238E27FC236}">
                <a16:creationId xmlns:a16="http://schemas.microsoft.com/office/drawing/2014/main" id="{BB172C44-5791-3CBA-59B3-113892590149}"/>
              </a:ext>
            </a:extLst>
          </p:cNvPr>
          <p:cNvSpPr txBox="1">
            <a:spLocks/>
          </p:cNvSpPr>
          <p:nvPr/>
        </p:nvSpPr>
        <p:spPr>
          <a:xfrm>
            <a:off x="848078" y="1529132"/>
            <a:ext cx="10019139" cy="10713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en" sz="3500" dirty="0">
                <a:latin typeface="Helvetica"/>
                <a:cs typeface="Helvetica"/>
              </a:rPr>
              <a:t>Оформление и сценарий </a:t>
            </a:r>
            <a:br>
              <a:rPr lang="en" sz="3500" dirty="0">
                <a:latin typeface="Helvetica"/>
                <a:cs typeface="Helvetica"/>
              </a:rPr>
            </a:br>
            <a:r>
              <a:rPr lang="en" sz="3500" dirty="0">
                <a:latin typeface="Helvetica"/>
                <a:cs typeface="Helvetica"/>
              </a:rPr>
              <a:t>сцен</a:t>
            </a:r>
          </a:p>
        </p:txBody>
      </p:sp>
      <p:sp>
        <p:nvSpPr>
          <p:cNvPr id="8" name="TextBox 44">
            <a:extLst>
              <a:ext uri="{FF2B5EF4-FFF2-40B4-BE49-F238E27FC236}">
                <a16:creationId xmlns:a16="http://schemas.microsoft.com/office/drawing/2014/main" id="{3E5952F5-C006-42EE-710C-F4E084121700}"/>
              </a:ext>
            </a:extLst>
          </p:cNvPr>
          <p:cNvSpPr txBox="1">
            <a:spLocks/>
          </p:cNvSpPr>
          <p:nvPr/>
        </p:nvSpPr>
        <p:spPr>
          <a:xfrm>
            <a:off x="852890" y="2775174"/>
            <a:ext cx="4536710" cy="37068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Сцена 1: Вход в зоопарк.</a:t>
            </a:r>
          </a:p>
          <a:p>
            <a:pPr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Сцена 2: Африканская саванна - пользователи могут наблюдать за животными в их естественной среде обитания.</a:t>
            </a:r>
          </a:p>
          <a:p>
            <a:pPr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Сцена 3: Джунгли Амазонки - пользователи могут исследовать джунгли и встретить различных животных.</a:t>
            </a:r>
          </a:p>
          <a:p>
            <a:pPr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Сцена 4: Северный полюс - пользователи могут увидеть белых медведей.</a:t>
            </a:r>
          </a:p>
          <a:p>
            <a:pPr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/>
                <a:cs typeface="Helvetica"/>
              </a:rPr>
              <a:t>Сцена 5: Океан - пользователи могут увидеть дельфинов.</a:t>
            </a:r>
          </a:p>
          <a:p>
            <a:pPr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endParaRPr lang="ru-RU" sz="1400" dirty="0">
              <a:latin typeface="Helvetica"/>
              <a:cs typeface="Helvetica"/>
            </a:endParaRPr>
          </a:p>
        </p:txBody>
      </p:sp>
      <p:sp>
        <p:nvSpPr>
          <p:cNvPr id="11" name="Кружок">
            <a:extLst>
              <a:ext uri="{FF2B5EF4-FFF2-40B4-BE49-F238E27FC236}">
                <a16:creationId xmlns:a16="http://schemas.microsoft.com/office/drawing/2014/main" id="{47C300A5-1D9D-F919-4CD9-2B33C5496979}"/>
              </a:ext>
            </a:extLst>
          </p:cNvPr>
          <p:cNvSpPr/>
          <p:nvPr/>
        </p:nvSpPr>
        <p:spPr>
          <a:xfrm>
            <a:off x="6542048" y="1641415"/>
            <a:ext cx="4325169" cy="4325170"/>
          </a:xfrm>
          <a:prstGeom prst="ellipse">
            <a:avLst/>
          </a:prstGeom>
          <a:solidFill>
            <a:srgbClr val="D9D9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2600"/>
            </a:pPr>
            <a:endParaRPr sz="1300"/>
          </a:p>
        </p:txBody>
      </p:sp>
      <p:pic>
        <p:nvPicPr>
          <p:cNvPr id="2" name="Рисунок 1" descr="Изображение выглядит как на открытом воздухе, небо, дерево, земля&#10;&#10;Автоматически созданное описание">
            <a:extLst>
              <a:ext uri="{FF2B5EF4-FFF2-40B4-BE49-F238E27FC236}">
                <a16:creationId xmlns:a16="http://schemas.microsoft.com/office/drawing/2014/main" id="{B9A5EC01-B9CF-4E88-16E0-BB65262C5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33" y="1644499"/>
            <a:ext cx="4313696" cy="431808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46958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407</Words>
  <Application>Microsoft Office PowerPoint</Application>
  <PresentationFormat>Широкоэкранный</PresentationFormat>
  <Paragraphs>72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Aptos</vt:lpstr>
      <vt:lpstr>Aptos Display</vt:lpstr>
      <vt:lpstr>Arial</vt:lpstr>
      <vt:lpstr>Arial,Sans-Serif</vt:lpstr>
      <vt:lpstr>Calibri</vt:lpstr>
      <vt:lpstr>Helvetica</vt:lpstr>
      <vt:lpstr>Montserrat </vt:lpstr>
      <vt:lpstr>Montserrat-Regular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Kristina Nikolaenko</dc:creator>
  <cp:lastModifiedBy>Maxim Rozhkov</cp:lastModifiedBy>
  <cp:revision>78</cp:revision>
  <dcterms:created xsi:type="dcterms:W3CDTF">2024-03-11T17:39:46Z</dcterms:created>
  <dcterms:modified xsi:type="dcterms:W3CDTF">2024-04-07T20:14:29Z</dcterms:modified>
</cp:coreProperties>
</file>